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320" r:id="rId2"/>
    <p:sldId id="322" r:id="rId3"/>
    <p:sldId id="341" r:id="rId4"/>
    <p:sldId id="330" r:id="rId5"/>
    <p:sldId id="325" r:id="rId6"/>
    <p:sldId id="329" r:id="rId7"/>
    <p:sldId id="332" r:id="rId8"/>
    <p:sldId id="272" r:id="rId9"/>
  </p:sldIdLst>
  <p:sldSz cx="9144000" cy="6858000" type="screen4x3"/>
  <p:notesSz cx="992981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ana Louw" initials="D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66"/>
    <a:srgbClr val="00FF0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65C35-2AC1-4B14-BFFF-986383B1EDD3}" type="datetimeFigureOut">
              <a:rPr lang="en-ZA" smtClean="0"/>
              <a:t>2018/01/31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41EB-ACAB-491B-99FA-DBE8E5917E27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6014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ED7D1-EDB0-4220-B78A-46ADB4CA27F0}" type="datetimeFigureOut">
              <a:rPr lang="en-ZA" smtClean="0"/>
              <a:t>2018/01/31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5CC48-ECC4-4A0C-94FE-2DA2AD86A05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093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050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AE3A14-D1F7-4FF1-942C-F15B0E6FA3F6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8F5B67-BC31-4BB8-886B-173367E6D3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057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165585C-0E1F-4AF6-99D6-226600BE5C21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BE9248-8009-4D9A-BA3A-ACEA5A7971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277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EAF1AC7-75C7-44B1-B01E-244158A60B9C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E98B98-64FC-48B7-8E14-0F1E460A80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984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5B4D783-A665-45AB-94A2-BADD282339D2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574BB2-48CC-40A8-BF08-2589F032CA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801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76D4997B-D25E-48A9-8410-AAECBDB37CB0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20D22E-DA1D-4597-A4E1-E45B00E8C0A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526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2EEE2EA-2BAC-4EE0-B860-8E2DEA9B2123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CDC69A-5FAB-4314-AA5A-72A2812814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514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A19A440-010B-411A-86E7-54018A96696D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21D6AC-38CA-46F0-8386-6810902C20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823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10B7644-B752-49C8-B87E-D9B52AF5B553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8456ED-0C6A-4997-BC3E-8E335E2541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634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317481C-6923-468F-8691-612978CB12F7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8795DC-5C6D-4F54-864D-DA872082B1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841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74046EE-0EE6-4139-9260-FA23EDC6CDAB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13E606-5A05-41FC-B1FD-F5AA7D983E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576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B0F2626-29CA-4C1E-9D23-D72761B3C513}" type="datetimeFigureOut">
              <a:rPr lang="en-US"/>
              <a:pPr>
                <a:defRPr/>
              </a:pPr>
              <a:t>2018/01/31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754A25-D373-4572-B1AC-CAF63B0089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44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90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  <a:ea typeface="ＭＳ Ｐゴシック" panose="020B0600070205080204" pitchFamily="34" charset="-128"/>
              </a:rPr>
              <a:t>PRESENTATION TITLE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Presented by: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Name Surname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Directorate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Light" charset="0"/>
              <a:ea typeface="ＭＳ Ｐゴシック" panose="020B0600070205080204" pitchFamily="34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Light" charset="0"/>
                <a:ea typeface="ＭＳ Ｐゴシック" panose="020B0600070205080204" pitchFamily="34" charset="-128"/>
              </a:rPr>
              <a:t>Date</a:t>
            </a:r>
          </a:p>
        </p:txBody>
      </p:sp>
      <p:pic>
        <p:nvPicPr>
          <p:cNvPr id="15363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46485" y="1529142"/>
            <a:ext cx="6376027" cy="1067552"/>
          </a:xfrm>
          <a:prstGeom prst="rect">
            <a:avLst/>
          </a:prstGeom>
        </p:spPr>
        <p:txBody>
          <a:bodyPr/>
          <a:lstStyle>
            <a:lvl1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189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377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566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754" algn="ctr" defTabSz="457189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WP 11004: PSC MEETING 3, </a:t>
            </a:r>
            <a:b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13 FEBRUARY 2018</a:t>
            </a: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483599" y="2539254"/>
            <a:ext cx="6773164" cy="2979641"/>
          </a:xfrm>
          <a:prstGeom prst="rect">
            <a:avLst/>
          </a:prstGeom>
        </p:spPr>
        <p:txBody>
          <a:bodyPr/>
          <a:lstStyle>
            <a:lvl1pPr marL="342891" indent="-342891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32" indent="-28574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2971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160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349" indent="-228594" algn="l" defTabSz="457189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WATER RESOURCE CLASSES AND RESOURCE QUALITY OBJECTIVES FOR THE WATER RESOURCES IN THE MZIMVUBU CATCHMENT:</a:t>
            </a:r>
          </a:p>
          <a:p>
            <a:pPr marL="0" indent="0" algn="ctr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PROJECT PROGRESS</a:t>
            </a:r>
            <a:endParaRPr lang="en-ZA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5" y="1348836"/>
            <a:ext cx="1934292" cy="1450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4" y="3027064"/>
            <a:ext cx="2276713" cy="1707535"/>
          </a:xfrm>
          <a:prstGeom prst="rect">
            <a:avLst/>
          </a:prstGeom>
        </p:spPr>
      </p:pic>
      <p:pic>
        <p:nvPicPr>
          <p:cNvPr id="11" name="Picture 4" descr="20160921_1253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4" y="4946974"/>
            <a:ext cx="2276713" cy="117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0670" y="5570413"/>
            <a:ext cx="267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Patsy Scherman</a:t>
            </a:r>
          </a:p>
        </p:txBody>
      </p:sp>
    </p:spTree>
    <p:extLst>
      <p:ext uri="{BB962C8B-B14F-4D97-AF65-F5344CB8AC3E}">
        <p14:creationId xmlns:p14="http://schemas.microsoft.com/office/powerpoint/2010/main" val="259201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211888"/>
            <a:ext cx="8229600" cy="783198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PLAN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61" y="968189"/>
            <a:ext cx="6885956" cy="5148174"/>
          </a:xfrm>
          <a:prstGeom prst="rect">
            <a:avLst/>
          </a:prstGeom>
        </p:spPr>
      </p:pic>
      <p:sp>
        <p:nvSpPr>
          <p:cNvPr id="6" name="Explosion: 8 Points 5"/>
          <p:cNvSpPr/>
          <p:nvPr/>
        </p:nvSpPr>
        <p:spPr>
          <a:xfrm>
            <a:off x="1375043" y="995086"/>
            <a:ext cx="582706" cy="49305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Explosion: 8 Points 6"/>
          <p:cNvSpPr/>
          <p:nvPr/>
        </p:nvSpPr>
        <p:spPr>
          <a:xfrm>
            <a:off x="1375043" y="1778284"/>
            <a:ext cx="582706" cy="49305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Explosion: 8 Points 8"/>
          <p:cNvSpPr/>
          <p:nvPr/>
        </p:nvSpPr>
        <p:spPr>
          <a:xfrm>
            <a:off x="1375043" y="3309194"/>
            <a:ext cx="582706" cy="493059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Explosion: 8 Points 9"/>
          <p:cNvSpPr/>
          <p:nvPr/>
        </p:nvSpPr>
        <p:spPr>
          <a:xfrm>
            <a:off x="71717" y="5208497"/>
            <a:ext cx="582706" cy="49305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Explosion: 8 Points 10"/>
          <p:cNvSpPr/>
          <p:nvPr/>
        </p:nvSpPr>
        <p:spPr>
          <a:xfrm>
            <a:off x="71717" y="5749975"/>
            <a:ext cx="582706" cy="493059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/>
          <p:cNvSpPr txBox="1"/>
          <p:nvPr/>
        </p:nvSpPr>
        <p:spPr>
          <a:xfrm>
            <a:off x="654423" y="5270360"/>
            <a:ext cx="126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complete</a:t>
            </a:r>
            <a:r>
              <a:rPr lang="en-ZA" dirty="0"/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4423" y="5763419"/>
            <a:ext cx="122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in progress</a:t>
            </a:r>
          </a:p>
        </p:txBody>
      </p:sp>
      <p:sp>
        <p:nvSpPr>
          <p:cNvPr id="12" name="Explosion: 8 Points 11">
            <a:extLst>
              <a:ext uri="{FF2B5EF4-FFF2-40B4-BE49-F238E27FC236}">
                <a16:creationId xmlns:a16="http://schemas.microsoft.com/office/drawing/2014/main" id="{43393E53-0AD0-421A-973A-5530F6204850}"/>
              </a:ext>
            </a:extLst>
          </p:cNvPr>
          <p:cNvSpPr/>
          <p:nvPr/>
        </p:nvSpPr>
        <p:spPr>
          <a:xfrm>
            <a:off x="1375043" y="2543739"/>
            <a:ext cx="582706" cy="49305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Explosion: 8 Points 14">
            <a:extLst>
              <a:ext uri="{FF2B5EF4-FFF2-40B4-BE49-F238E27FC236}">
                <a16:creationId xmlns:a16="http://schemas.microsoft.com/office/drawing/2014/main" id="{3DDCCAF1-DCF5-4D9B-9DB0-211BA8EB9960}"/>
              </a:ext>
            </a:extLst>
          </p:cNvPr>
          <p:cNvSpPr/>
          <p:nvPr/>
        </p:nvSpPr>
        <p:spPr>
          <a:xfrm>
            <a:off x="1395202" y="4093599"/>
            <a:ext cx="582706" cy="493059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735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iver running through a field of grass&#10;&#10;Description generated with high confidence">
            <a:extLst>
              <a:ext uri="{FF2B5EF4-FFF2-40B4-BE49-F238E27FC236}">
                <a16:creationId xmlns:a16="http://schemas.microsoft.com/office/drawing/2014/main" id="{BBF88CC3-B61E-44D6-A853-D12417B02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44"/>
          <a:stretch/>
        </p:blipFill>
        <p:spPr>
          <a:xfrm>
            <a:off x="4434842" y="10"/>
            <a:ext cx="4709158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1696036" y="2639917"/>
            <a:ext cx="3737610" cy="2397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GENERAL PROGRESS</a:t>
            </a:r>
          </a:p>
        </p:txBody>
      </p:sp>
    </p:spTree>
    <p:extLst>
      <p:ext uri="{BB962C8B-B14F-4D97-AF65-F5344CB8AC3E}">
        <p14:creationId xmlns:p14="http://schemas.microsoft.com/office/powerpoint/2010/main" val="418219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34EC-9C40-485A-B23A-6D4FD15F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144" y="272561"/>
            <a:ext cx="7710855" cy="639762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SINCE PSC 2, JULY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36F09-8042-4F2A-8437-2C6C6D88D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515" y="1027734"/>
            <a:ext cx="7264112" cy="5389685"/>
          </a:xfrm>
        </p:spPr>
        <p:txBody>
          <a:bodyPr/>
          <a:lstStyle/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EWR Estuary Report completed.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Phase 1 of scenario modelling and ecological consequences completed.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Motivation for additional modelling + scenarios when </a:t>
            </a:r>
            <a:r>
              <a:rPr lang="en-Z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ProPlan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data could not be accessed in time.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Phase 2 scenario modelling completed.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Consequences to scenarios completed. Reports currently under review.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Groundwater and wetlands components completed (other than RQOs): To be reported at PSC 4.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Feedback on Preliminary Classes to DWS HO at end Nov 2017, and RO in early Feb 2018.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Training workshop held in East London (focussing on Classes determination + RQOs): 5-9 Feb 2018.</a:t>
            </a: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Classes and Catchment Configuration Report initiated.</a:t>
            </a:r>
          </a:p>
          <a:p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7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45" y="221629"/>
            <a:ext cx="8229600" cy="701307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662" y="922936"/>
            <a:ext cx="7341578" cy="5547945"/>
          </a:xfrm>
        </p:spPr>
        <p:txBody>
          <a:bodyPr/>
          <a:lstStyle/>
          <a:p>
            <a:pPr lvl="0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Inception Report</a:t>
            </a:r>
          </a:p>
          <a:p>
            <a:pPr lvl="0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River survey Report</a:t>
            </a:r>
          </a:p>
          <a:p>
            <a:pPr lvl="0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Status Quo/Delineation Report</a:t>
            </a:r>
          </a:p>
          <a:p>
            <a:pPr lvl="0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Systems Modelling Report</a:t>
            </a:r>
          </a:p>
          <a:p>
            <a:pPr lvl="0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River Desktop EWR Report</a:t>
            </a:r>
          </a:p>
          <a:p>
            <a:pPr lvl="0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BHN Report</a:t>
            </a:r>
          </a:p>
          <a:p>
            <a:pPr lvl="0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River EWR Report</a:t>
            </a:r>
          </a:p>
          <a:p>
            <a:pPr lvl="0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Estuary EWR Report</a:t>
            </a:r>
          </a:p>
          <a:p>
            <a:pPr lvl="0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Two workshop reports; one training report</a:t>
            </a:r>
          </a:p>
          <a:p>
            <a:pPr lvl="0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Groundwater Report</a:t>
            </a:r>
          </a:p>
          <a:p>
            <a:pPr lvl="0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Wetland Report</a:t>
            </a:r>
          </a:p>
          <a:p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Scenario Description Report</a:t>
            </a:r>
          </a:p>
          <a:p>
            <a:pPr lvl="0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Ecological Consequences Report</a:t>
            </a:r>
          </a:p>
          <a:p>
            <a:pPr lvl="0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Additional results included as an Appendix to the </a:t>
            </a:r>
            <a:r>
              <a:rPr lang="en-Z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Ecol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 Cons Report:</a:t>
            </a:r>
            <a:r>
              <a:rPr lang="en-ZA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Review underway</a:t>
            </a:r>
          </a:p>
          <a:p>
            <a:pPr lvl="0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Non-Ecological Consequences Report: </a:t>
            </a:r>
            <a:r>
              <a:rPr lang="en-ZA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Review underway</a:t>
            </a:r>
          </a:p>
        </p:txBody>
      </p:sp>
    </p:spTree>
    <p:extLst>
      <p:ext uri="{BB962C8B-B14F-4D97-AF65-F5344CB8AC3E}">
        <p14:creationId xmlns:p14="http://schemas.microsoft.com/office/powerpoint/2010/main" val="374186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E86B-5615-4E7D-8540-393589AB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64" y="236966"/>
            <a:ext cx="8475785" cy="694591"/>
          </a:xfrm>
        </p:spPr>
        <p:txBody>
          <a:bodyPr/>
          <a:lstStyle/>
          <a:p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 OF SCENARIO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7AF82-43E7-423A-80C2-F5122CFA2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315" y="1072661"/>
            <a:ext cx="7587762" cy="5345723"/>
          </a:xfrm>
        </p:spPr>
        <p:txBody>
          <a:bodyPr/>
          <a:lstStyle/>
          <a:p>
            <a:pPr marL="0" indent="0">
              <a:buNone/>
            </a:pPr>
            <a:r>
              <a:rPr lang="en-ZA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WRP (based on 2014 Feasibility data) and Pro-Plan/AECOM (2017 Design phase) modelling different in terms of: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Models used. WRYM=monthly model vs. Pro-Plan / AECOM daily model</a:t>
            </a:r>
          </a:p>
          <a:p>
            <a:pPr lvl="1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Different data lengths as input data</a:t>
            </a:r>
          </a:p>
          <a:p>
            <a:pPr lvl="1"/>
            <a:r>
              <a:rPr lang="en-Z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Operating Rules NB</a:t>
            </a:r>
          </a:p>
          <a:p>
            <a:pPr lvl="1"/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DWS intervention needed to get dam design + operational rules info from Pro-Plan, AECOM and the implementing agent, NWRIB.</a:t>
            </a:r>
          </a:p>
          <a:p>
            <a:pPr marL="0" indent="0">
              <a:buNone/>
            </a:pPr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Additional modelling undertaken mid-Sept to mid-Oct 2017. Scenario evaluation thereafter.</a:t>
            </a:r>
          </a:p>
          <a:p>
            <a:pPr marL="0" indent="0">
              <a:buNone/>
            </a:pP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3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03648-6D24-49A8-84AA-2EDD1A3F5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94" y="179276"/>
            <a:ext cx="8029851" cy="570462"/>
          </a:xfrm>
        </p:spPr>
        <p:txBody>
          <a:bodyPr/>
          <a:lstStyle/>
          <a:p>
            <a:r>
              <a:rPr lang="en-ZA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 FOR PHASE 2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1610B-AE0A-4C32-AA25-00476834F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839" y="749738"/>
            <a:ext cx="7430608" cy="5193862"/>
          </a:xfrm>
        </p:spPr>
        <p:txBody>
          <a:bodyPr/>
          <a:lstStyle/>
          <a:p>
            <a:pPr>
              <a:buFont typeface="Symbol" panose="05050102010706020507" pitchFamily="18" charset="2"/>
              <a:buChar char="·"/>
            </a:pPr>
            <a:r>
              <a:rPr lang="en-ZA" sz="2000" b="1" kern="1400" dirty="0">
                <a:solidFill>
                  <a:prstClr val="black"/>
                </a:solidFill>
                <a:latin typeface="Arial" panose="020B0604020202020204" pitchFamily="34" charset="0"/>
              </a:rPr>
              <a:t>Incorporate daily model operating rules into the monthly WRYM, and re-analyse scenarios as this will have an impact on the downstream EWR sites and Estuary, and Economic Analysis.</a:t>
            </a:r>
          </a:p>
          <a:p>
            <a:pPr>
              <a:buFont typeface="Symbol" panose="05050102010706020507" pitchFamily="18" charset="2"/>
              <a:buChar char="·"/>
            </a:pPr>
            <a:endParaRPr lang="en-ZA" sz="1000" b="1" kern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ZA" sz="2000" b="1" kern="1400" dirty="0">
                <a:solidFill>
                  <a:prstClr val="black"/>
                </a:solidFill>
                <a:latin typeface="Arial" panose="020B0604020202020204" pitchFamily="34" charset="0"/>
              </a:rPr>
              <a:t>Test to ensure similar functionality and flow regimes at common points.</a:t>
            </a:r>
          </a:p>
          <a:p>
            <a:pPr>
              <a:buFont typeface="Symbol" panose="05050102010706020507" pitchFamily="18" charset="2"/>
              <a:buChar char="·"/>
            </a:pPr>
            <a:endParaRPr lang="en-ZA" sz="1000" b="1" kern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ZA" sz="2000" b="1" kern="1400" dirty="0">
                <a:solidFill>
                  <a:prstClr val="black"/>
                </a:solidFill>
                <a:latin typeface="Arial" panose="020B0604020202020204" pitchFamily="34" charset="0"/>
              </a:rPr>
              <a:t>Scenario analysis undertaken iteratively for optimisation purposes.</a:t>
            </a:r>
          </a:p>
          <a:p>
            <a:pPr>
              <a:buFont typeface="Symbol" panose="05050102010706020507" pitchFamily="18" charset="2"/>
              <a:buChar char="·"/>
            </a:pPr>
            <a:endParaRPr lang="en-ZA" sz="1000" b="1" kern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·"/>
            </a:pPr>
            <a:r>
              <a:rPr lang="en-ZA" sz="2000" b="1" kern="1400" dirty="0">
                <a:solidFill>
                  <a:prstClr val="black"/>
                </a:solidFill>
                <a:latin typeface="Arial" panose="020B0604020202020204" pitchFamily="34" charset="0"/>
              </a:rPr>
              <a:t>Additional ecological consequences undertaken; followed on to Economic and Ecosystem Services consequences steps.</a:t>
            </a:r>
          </a:p>
          <a:p>
            <a:pPr>
              <a:buFont typeface="Symbol" panose="05050102010706020507" pitchFamily="18" charset="2"/>
              <a:buChar char="·"/>
            </a:pPr>
            <a:endParaRPr lang="en-ZA" sz="1000" b="1" kern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Recommended Catchment Configuration and Classes will be presented, but </a:t>
            </a:r>
            <a:r>
              <a:rPr lang="en-Z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of the dam design and meeting of EWRs must be undertaken by the dam designers.</a:t>
            </a:r>
          </a:p>
          <a:p>
            <a:pPr>
              <a:buFont typeface="Symbol" panose="05050102010706020507" pitchFamily="18" charset="2"/>
              <a:buChar char="·"/>
            </a:pPr>
            <a:endParaRPr lang="en-ZA" sz="2200" b="1" dirty="0"/>
          </a:p>
        </p:txBody>
      </p:sp>
    </p:spTree>
    <p:extLst>
      <p:ext uri="{BB962C8B-B14F-4D97-AF65-F5344CB8AC3E}">
        <p14:creationId xmlns:p14="http://schemas.microsoft.com/office/powerpoint/2010/main" val="21232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9134" y="2755174"/>
            <a:ext cx="685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FOR CLARIFICATION</a:t>
            </a:r>
          </a:p>
        </p:txBody>
      </p:sp>
    </p:spTree>
    <p:extLst>
      <p:ext uri="{BB962C8B-B14F-4D97-AF65-F5344CB8AC3E}">
        <p14:creationId xmlns:p14="http://schemas.microsoft.com/office/powerpoint/2010/main" val="3334535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2827</TotalTime>
  <Words>414</Words>
  <Application>Microsoft Office PowerPoint</Application>
  <PresentationFormat>On-screen Show (4:3)</PresentationFormat>
  <Paragraphs>62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Gill Sans</vt:lpstr>
      <vt:lpstr>Gill Sans Light</vt:lpstr>
      <vt:lpstr>Gill Sans MT</vt:lpstr>
      <vt:lpstr>Symbol</vt:lpstr>
      <vt:lpstr>1_Office Theme</vt:lpstr>
      <vt:lpstr>PowerPoint Presentation</vt:lpstr>
      <vt:lpstr>PROJECT PLAN</vt:lpstr>
      <vt:lpstr>PowerPoint Presentation</vt:lpstr>
      <vt:lpstr>ACTIVITIES SINCE PSC 2, JULY 2017</vt:lpstr>
      <vt:lpstr>REPORTING STATUS</vt:lpstr>
      <vt:lpstr>PHASE 2 OF SCENARIO MODELLING</vt:lpstr>
      <vt:lpstr>TASKS FOR PHASE 2 MODELLING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Delana Louw</dc:creator>
  <cp:lastModifiedBy>Patsy Scherman</cp:lastModifiedBy>
  <cp:revision>183</cp:revision>
  <cp:lastPrinted>2016-02-10T14:31:42Z</cp:lastPrinted>
  <dcterms:created xsi:type="dcterms:W3CDTF">2016-02-10T11:30:09Z</dcterms:created>
  <dcterms:modified xsi:type="dcterms:W3CDTF">2018-01-31T12:48:45Z</dcterms:modified>
</cp:coreProperties>
</file>